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4"/>
  </p:notesMasterIdLst>
  <p:sldIdLst>
    <p:sldId id="256" r:id="rId3"/>
    <p:sldId id="332" r:id="rId4"/>
    <p:sldId id="343" r:id="rId5"/>
    <p:sldId id="342" r:id="rId6"/>
    <p:sldId id="350" r:id="rId7"/>
    <p:sldId id="351" r:id="rId8"/>
    <p:sldId id="358" r:id="rId9"/>
    <p:sldId id="355" r:id="rId10"/>
    <p:sldId id="352" r:id="rId11"/>
    <p:sldId id="353" r:id="rId12"/>
    <p:sldId id="361" r:id="rId13"/>
    <p:sldId id="330" r:id="rId14"/>
    <p:sldId id="356" r:id="rId15"/>
    <p:sldId id="357" r:id="rId16"/>
    <p:sldId id="359" r:id="rId17"/>
    <p:sldId id="360" r:id="rId18"/>
    <p:sldId id="345" r:id="rId19"/>
    <p:sldId id="346" r:id="rId20"/>
    <p:sldId id="347" r:id="rId21"/>
    <p:sldId id="336" r:id="rId22"/>
    <p:sldId id="33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29"/>
  </p:normalViewPr>
  <p:slideViewPr>
    <p:cSldViewPr snapToGrid="0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0040B-8D3C-2742-9F65-A57DB1A98390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0315F-49D4-2643-94F7-650F7533E8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206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One thing I want you to memorize; please commit this to memory</a:t>
            </a: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87588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90744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3131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Say you are working in a </a:t>
            </a:r>
            <a:r>
              <a:rPr lang="en-GB" dirty="0" err="1"/>
              <a:t>startup</a:t>
            </a:r>
            <a:r>
              <a:rPr lang="en-GB" dirty="0"/>
              <a:t> and you have created a new model …… </a:t>
            </a:r>
            <a:r>
              <a:rPr lang="en-GB" dirty="0" err="1"/>
              <a:t>gizillions</a:t>
            </a:r>
            <a:r>
              <a:rPr lang="en-GB" dirty="0"/>
              <a:t> of parameters and less data. How would you …..</a:t>
            </a: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0749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4263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1731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8485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34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4280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77520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4347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11230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happens if we use a simple classifier that just predicts randomly on a disease? For example, say you are trying to predict a particular disease. Each person has for each person. Assume you have features like age, gender and medications. You have to predict whether this patient will get a disease or not. As even the disease occurs in 90% of the population. How should you build your algorithm? What metric should you look at?</a:t>
            </a: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r>
              <a:rPr lang="en-GB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Answer</a:t>
            </a: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You should look at class-specific error (sensitivity/specificity). This is unbalanced data. Even an algorithm that randomly outputs 1 that is the person has disease, regardless of the input features, would give a 90% accuracy on the data.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6907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17109-D404-A57B-A82D-451A043462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33EA2D-4A7A-DA3A-B8C8-86559F688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E4856-F69A-F611-FCD6-850EB7BB8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22499-0E75-9AF0-1DD0-CFD59F4A1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A5266C-0CEC-CECC-BFF7-397D6525F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0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91A29-EF61-715A-D43C-5A9D4373F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BCCEC5-54E6-001B-8620-2C838D0326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B1D92-A338-FD4C-41C7-D71895819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B5A2D-51E4-8E4E-D1BF-5CC27270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76D5F-A750-CA41-629F-6D366FCCC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137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9BA4C1-4E2A-6492-C6EC-F7AAD80021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C1EB8B-151C-0257-D702-823ADE92B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7118A-5C14-9DFF-C7CA-5494BE224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97E10-A74C-031C-0C7D-AC0999962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10041-6AC1-701E-C930-EA7A7E2A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15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1" y="2125980"/>
            <a:ext cx="10363200" cy="5078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1" cy="692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501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17562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5"/>
            <a:ext cx="8437881" cy="507870"/>
          </a:xfrm>
        </p:spPr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49467" y="1666748"/>
            <a:ext cx="5493067" cy="692555"/>
          </a:xfrm>
        </p:spPr>
        <p:txBody>
          <a:bodyPr lIns="0" tIns="0" rIns="0" bIns="0"/>
          <a:lstStyle>
            <a:lvl1pPr>
              <a:defRPr sz="4501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94925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5"/>
            <a:ext cx="8437881" cy="507870"/>
          </a:xfrm>
        </p:spPr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46945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5"/>
            <a:ext cx="8437881" cy="507870"/>
          </a:xfrm>
        </p:spPr>
        <p:txBody>
          <a:bodyPr lIns="0" tIns="0" rIns="0" bIns="0"/>
          <a:lstStyle>
            <a:lvl1pPr>
              <a:defRPr sz="33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69031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89489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913920" y="2285521"/>
            <a:ext cx="10364009" cy="11435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829760" y="3885528"/>
            <a:ext cx="8534234" cy="175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635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27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913920" y="6248816"/>
            <a:ext cx="2540205" cy="456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36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4166400" y="6248816"/>
            <a:ext cx="3859109" cy="456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8737920" y="6248816"/>
            <a:ext cx="2540205" cy="456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61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62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CCC87-B4EB-9E15-FB85-F9B54D44A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55465-9F6F-D131-5A0E-81626E55A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30F3F-3575-790C-440B-9D561B2D0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8137F-415D-D5E7-2004-4E990D572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643AE-0C0B-DB3F-7B3F-51907D85F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92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6D6CC-24A0-30FE-B481-1F7C2A8A5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2AFC51-F16F-8278-107D-341DC0CD2B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61EA1-D001-0C84-9E83-5936C0678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A0FF56-294C-3C01-1EDA-9EB45D32E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42853-EBB3-C073-38F1-B6BD9E801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59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9FAA-5437-9DBD-C819-073BF6F23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3839-3A0F-B6D4-04AE-B6A4E0B54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AA118-D41D-FC8F-6DC4-332B3B100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E6A20-8D53-9BC8-3E7B-D7EDC747C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F95DA-B7E5-D6E6-A5C4-5F82F7161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848C84-B9B8-58FF-526A-FC2C08512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79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CD665-6CA9-4ED0-DAC6-798A36B30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75DCDB-A96B-18D5-7C92-264F54FE26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56F2C6-C96B-991F-D217-93B9D802A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6C2FC0-D784-E9D1-C448-A2424C97F8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D395E0-908F-0B98-D189-D55D4F056A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20FCF4-9C6E-ADDA-7187-9A42C886F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2A845D-01BD-BE97-86B0-D97DA354C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CDC470-ED50-3D03-49C7-8A9B837A9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56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A86DC-2F91-2E10-66B9-119ACD1A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982CDB-518E-C47A-1AE7-352923F85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22B68-66FA-00F5-DAFA-184E9FB13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FF9E7B-1314-6DB9-EC43-6EA499B32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344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BB6926-89B9-B30D-1EDA-85CC1A955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80EFDF-6596-6900-0CAC-C0236C001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77C47-25F3-254D-79B9-81383C83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2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80E3F-7C53-76BF-B6A0-DC268AC27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2EED4-0D76-1AF9-1588-6E3C3F5FA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1EC99A-6AC0-B106-512F-48E7D7009E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E6ABB2-86A6-3B53-1644-50C6BDD30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52FB8-4760-7F39-C85E-A4CF545A8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E0837-3731-3DEA-347C-17A96D869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48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C22DD-6B6F-5A75-8A8A-578987B71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4F949F-23DB-496A-35ED-BB9050A629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C34394-CCD9-DD78-5773-D35C67D7F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44E6E3-17E6-5734-0164-591BE9D60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FA4AA-B016-FA01-D71E-C461FFBFC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C6AC8F-88AA-0ADA-D9F2-2B2736DE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119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E2115D-F195-B052-8EA6-0CAB5EBB9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86B695-8C46-36B4-5FB3-A0D4B1724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B573B-D140-5671-C29B-C084BEA7A4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39B1F-4822-6A4D-B5BD-34AD71868F3B}" type="datetimeFigureOut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78253-5E88-9219-70C8-94D4DFD7C9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22B557-8846-F008-C861-BF38350E5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E1592-42D3-B641-B850-1896735F71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34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6939" y="611124"/>
            <a:ext cx="8437881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49467" y="1666748"/>
            <a:ext cx="5493067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1" y="6377940"/>
            <a:ext cx="390144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5/1/24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05110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42933">
        <a:defRPr>
          <a:latin typeface="+mn-lt"/>
          <a:ea typeface="+mn-ea"/>
          <a:cs typeface="+mn-cs"/>
        </a:defRPr>
      </a:lvl2pPr>
      <a:lvl3pPr marL="685867">
        <a:defRPr>
          <a:latin typeface="+mn-lt"/>
          <a:ea typeface="+mn-ea"/>
          <a:cs typeface="+mn-cs"/>
        </a:defRPr>
      </a:lvl3pPr>
      <a:lvl4pPr marL="1028800">
        <a:defRPr>
          <a:latin typeface="+mn-lt"/>
          <a:ea typeface="+mn-ea"/>
          <a:cs typeface="+mn-cs"/>
        </a:defRPr>
      </a:lvl4pPr>
      <a:lvl5pPr marL="1371734">
        <a:defRPr>
          <a:latin typeface="+mn-lt"/>
          <a:ea typeface="+mn-ea"/>
          <a:cs typeface="+mn-cs"/>
        </a:defRPr>
      </a:lvl5pPr>
      <a:lvl6pPr marL="1714667">
        <a:defRPr>
          <a:latin typeface="+mn-lt"/>
          <a:ea typeface="+mn-ea"/>
          <a:cs typeface="+mn-cs"/>
        </a:defRPr>
      </a:lvl6pPr>
      <a:lvl7pPr marL="2057600">
        <a:defRPr>
          <a:latin typeface="+mn-lt"/>
          <a:ea typeface="+mn-ea"/>
          <a:cs typeface="+mn-cs"/>
        </a:defRPr>
      </a:lvl7pPr>
      <a:lvl8pPr marL="2400534">
        <a:defRPr>
          <a:latin typeface="+mn-lt"/>
          <a:ea typeface="+mn-ea"/>
          <a:cs typeface="+mn-cs"/>
        </a:defRPr>
      </a:lvl8pPr>
      <a:lvl9pPr marL="2743467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42933">
        <a:defRPr>
          <a:latin typeface="+mn-lt"/>
          <a:ea typeface="+mn-ea"/>
          <a:cs typeface="+mn-cs"/>
        </a:defRPr>
      </a:lvl2pPr>
      <a:lvl3pPr marL="685867">
        <a:defRPr>
          <a:latin typeface="+mn-lt"/>
          <a:ea typeface="+mn-ea"/>
          <a:cs typeface="+mn-cs"/>
        </a:defRPr>
      </a:lvl3pPr>
      <a:lvl4pPr marL="1028800">
        <a:defRPr>
          <a:latin typeface="+mn-lt"/>
          <a:ea typeface="+mn-ea"/>
          <a:cs typeface="+mn-cs"/>
        </a:defRPr>
      </a:lvl4pPr>
      <a:lvl5pPr marL="1371734">
        <a:defRPr>
          <a:latin typeface="+mn-lt"/>
          <a:ea typeface="+mn-ea"/>
          <a:cs typeface="+mn-cs"/>
        </a:defRPr>
      </a:lvl5pPr>
      <a:lvl6pPr marL="1714667">
        <a:defRPr>
          <a:latin typeface="+mn-lt"/>
          <a:ea typeface="+mn-ea"/>
          <a:cs typeface="+mn-cs"/>
        </a:defRPr>
      </a:lvl6pPr>
      <a:lvl7pPr marL="2057600">
        <a:defRPr>
          <a:latin typeface="+mn-lt"/>
          <a:ea typeface="+mn-ea"/>
          <a:cs typeface="+mn-cs"/>
        </a:defRPr>
      </a:lvl7pPr>
      <a:lvl8pPr marL="2400534">
        <a:defRPr>
          <a:latin typeface="+mn-lt"/>
          <a:ea typeface="+mn-ea"/>
          <a:cs typeface="+mn-cs"/>
        </a:defRPr>
      </a:lvl8pPr>
      <a:lvl9pPr marL="2743467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BDB4A-7398-EBD5-F3A8-CEAFBB983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Supervisions/revision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C552D4-3F0B-AC37-E3F2-2D679D183C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6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88B2507E-0F2B-F809-EBDD-126B4F46C873}"/>
              </a:ext>
            </a:extLst>
          </p:cNvPr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graph of a number of red bars&#10;&#10;Description automatically generated">
            <a:extLst>
              <a:ext uri="{FF2B5EF4-FFF2-40B4-BE49-F238E27FC236}">
                <a16:creationId xmlns:a16="http://schemas.microsoft.com/office/drawing/2014/main" id="{6034557E-D5B5-31EF-586D-DA404433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1556" y="163286"/>
            <a:ext cx="7772400" cy="618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31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2327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/>
          <a:p>
            <a:pPr marL="9526">
              <a:spcBef>
                <a:spcPts val="75"/>
              </a:spcBef>
            </a:pPr>
            <a:r>
              <a:rPr lang="en-GB" spc="-7" dirty="0"/>
              <a:t>Bagging</a:t>
            </a:r>
            <a:endParaRPr spc="-7" dirty="0"/>
          </a:p>
        </p:txBody>
      </p:sp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7DA5F764-400F-E3C8-D6D7-C2429B6EF39F}"/>
              </a:ext>
            </a:extLst>
          </p:cNvPr>
          <p:cNvSpPr txBox="1"/>
          <p:nvPr/>
        </p:nvSpPr>
        <p:spPr>
          <a:xfrm>
            <a:off x="1615690" y="6291776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/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bradleyboehmke.github.io</a:t>
            </a:r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/random-forest-training/slides-source.html#33</a:t>
            </a:r>
            <a:endParaRPr sz="1633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" name="Picture 4" descr="A diagram of a data processing process&#10;&#10;Description automatically generated">
            <a:extLst>
              <a:ext uri="{FF2B5EF4-FFF2-40B4-BE49-F238E27FC236}">
                <a16:creationId xmlns:a16="http://schemas.microsoft.com/office/drawing/2014/main" id="{5B9DFF64-F0DE-B99D-338E-EEBE6E951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16" y="1228449"/>
            <a:ext cx="7050980" cy="308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02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7DA5F764-400F-E3C8-D6D7-C2429B6EF39F}"/>
              </a:ext>
            </a:extLst>
          </p:cNvPr>
          <p:cNvSpPr txBox="1"/>
          <p:nvPr/>
        </p:nvSpPr>
        <p:spPr>
          <a:xfrm>
            <a:off x="1615690" y="6291776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/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bradleyboehmke.github.io</a:t>
            </a:r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/random-forest-training/slides-source.html#33</a:t>
            </a:r>
            <a:endParaRPr sz="1633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 descr="A diagram of a data processing process&#10;&#10;Description automatically generated">
            <a:extLst>
              <a:ext uri="{FF2B5EF4-FFF2-40B4-BE49-F238E27FC236}">
                <a16:creationId xmlns:a16="http://schemas.microsoft.com/office/drawing/2014/main" id="{0D1FECA2-F42A-FE39-4D25-83DE27D73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452" y="1360943"/>
            <a:ext cx="7050980" cy="4608986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6CE24A04-82CB-CE8B-3368-81ED9EC886D2}"/>
              </a:ext>
            </a:extLst>
          </p:cNvPr>
          <p:cNvSpPr txBox="1">
            <a:spLocks/>
          </p:cNvSpPr>
          <p:nvPr/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>
            <a:lvl1pPr>
              <a:defRPr sz="3638" b="0" i="0">
                <a:solidFill>
                  <a:schemeClr val="tx1"/>
                </a:solidFill>
                <a:latin typeface="Calibri Light"/>
                <a:ea typeface="+mj-ea"/>
                <a:cs typeface="Calibri Light"/>
              </a:defRPr>
            </a:lvl1pPr>
          </a:lstStyle>
          <a:p>
            <a:pPr marL="9526">
              <a:spcBef>
                <a:spcPts val="75"/>
              </a:spcBef>
            </a:pPr>
            <a:r>
              <a:rPr lang="en-GB" sz="3300" spc="-7" dirty="0"/>
              <a:t>Bagging</a:t>
            </a:r>
          </a:p>
        </p:txBody>
      </p:sp>
    </p:spTree>
    <p:extLst>
      <p:ext uri="{BB962C8B-B14F-4D97-AF65-F5344CB8AC3E}">
        <p14:creationId xmlns:p14="http://schemas.microsoft.com/office/powerpoint/2010/main" val="4485729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data analysis&#10;&#10;Description automatically generated">
            <a:extLst>
              <a:ext uri="{FF2B5EF4-FFF2-40B4-BE49-F238E27FC236}">
                <a16:creationId xmlns:a16="http://schemas.microsoft.com/office/drawing/2014/main" id="{4E85694A-EFFF-767A-636A-FBE2768E9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039" y="1228150"/>
            <a:ext cx="6136485" cy="5493629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DE254ABC-2E95-F0E2-CCC2-BE854CA7B0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/>
          <a:p>
            <a:pPr marL="9526">
              <a:spcBef>
                <a:spcPts val="75"/>
              </a:spcBef>
            </a:pPr>
            <a:r>
              <a:rPr lang="en-GB" spc="-7" dirty="0"/>
              <a:t>Bagging</a:t>
            </a:r>
            <a:endParaRPr spc="-7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6D288B-C559-DA2E-05DE-C89F21143436}"/>
              </a:ext>
            </a:extLst>
          </p:cNvPr>
          <p:cNvSpPr txBox="1"/>
          <p:nvPr/>
        </p:nvSpPr>
        <p:spPr>
          <a:xfrm>
            <a:off x="8321034" y="5852775"/>
            <a:ext cx="2173909" cy="986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52" dirty="0"/>
              <a:t>1. How would you cross-validate?</a:t>
            </a:r>
          </a:p>
          <a:p>
            <a:r>
              <a:rPr lang="en-US" sz="1452" dirty="0"/>
              <a:t>2. Can this lead to any problems?</a:t>
            </a:r>
          </a:p>
        </p:txBody>
      </p:sp>
    </p:spTree>
    <p:extLst>
      <p:ext uri="{BB962C8B-B14F-4D97-AF65-F5344CB8AC3E}">
        <p14:creationId xmlns:p14="http://schemas.microsoft.com/office/powerpoint/2010/main" val="2863526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DE254ABC-2E95-F0E2-CCC2-BE854CA7B0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/>
          <a:p>
            <a:pPr marL="9526">
              <a:spcBef>
                <a:spcPts val="75"/>
              </a:spcBef>
            </a:pPr>
            <a:r>
              <a:rPr lang="en-GB" spc="-7"/>
              <a:t>Solution</a:t>
            </a:r>
            <a:endParaRPr spc="-7" dirty="0"/>
          </a:p>
        </p:txBody>
      </p:sp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1E98D5B0-2D94-D555-5CED-A6BA8EFA74FC}"/>
              </a:ext>
            </a:extLst>
          </p:cNvPr>
          <p:cNvSpPr txBox="1"/>
          <p:nvPr/>
        </p:nvSpPr>
        <p:spPr>
          <a:xfrm>
            <a:off x="1615690" y="6430030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/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towardsdatascience.com</a:t>
            </a:r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/a-visual-guide-to-random-forests-b3965f453135</a:t>
            </a:r>
            <a:endParaRPr sz="1633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EE61992-3246-81FE-FCD5-8245A47CF4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606" y="1291817"/>
            <a:ext cx="9052790" cy="4825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769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data analysis&#10;&#10;Description automatically generated">
            <a:extLst>
              <a:ext uri="{FF2B5EF4-FFF2-40B4-BE49-F238E27FC236}">
                <a16:creationId xmlns:a16="http://schemas.microsoft.com/office/drawing/2014/main" id="{4E85694A-EFFF-767A-636A-FBE2768E9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058" y="1228150"/>
            <a:ext cx="6136485" cy="5493629"/>
          </a:xfrm>
          <a:prstGeom prst="rect">
            <a:avLst/>
          </a:prstGeom>
        </p:spPr>
      </p:pic>
      <p:sp>
        <p:nvSpPr>
          <p:cNvPr id="9" name="object 2">
            <a:extLst>
              <a:ext uri="{FF2B5EF4-FFF2-40B4-BE49-F238E27FC236}">
                <a16:creationId xmlns:a16="http://schemas.microsoft.com/office/drawing/2014/main" id="{DE254ABC-2E95-F0E2-CCC2-BE854CA7B0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/>
          <a:p>
            <a:pPr marL="9526">
              <a:spcBef>
                <a:spcPts val="75"/>
              </a:spcBef>
            </a:pPr>
            <a:r>
              <a:rPr lang="en-GB" spc="-7" dirty="0"/>
              <a:t>Random forests + Bagging</a:t>
            </a:r>
            <a:endParaRPr spc="-7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FCBD39-F36E-E340-F1E9-49756A707EC5}"/>
              </a:ext>
            </a:extLst>
          </p:cNvPr>
          <p:cNvSpPr txBox="1"/>
          <p:nvPr/>
        </p:nvSpPr>
        <p:spPr>
          <a:xfrm>
            <a:off x="8321034" y="2304242"/>
            <a:ext cx="2173909" cy="21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1079" indent="-311079">
              <a:buAutoNum type="arabicPeriod"/>
            </a:pPr>
            <a:r>
              <a:rPr lang="en-US" sz="1452" dirty="0"/>
              <a:t>Decorrelate trees</a:t>
            </a:r>
          </a:p>
          <a:p>
            <a:pPr marL="311079" indent="-311079">
              <a:buAutoNum type="arabicPeriod"/>
            </a:pPr>
            <a:r>
              <a:rPr lang="en-US" sz="1452" dirty="0"/>
              <a:t>When deciding on a split, a random sample of features is taken</a:t>
            </a:r>
          </a:p>
          <a:p>
            <a:pPr marL="311079" indent="-311079">
              <a:buAutoNum type="arabicPeriod"/>
            </a:pPr>
            <a:r>
              <a:rPr lang="en-US" sz="1452" dirty="0"/>
              <a:t>Each tree is built on a different random sample of features!</a:t>
            </a:r>
          </a:p>
          <a:p>
            <a:endParaRPr lang="en-US" sz="1452" dirty="0"/>
          </a:p>
        </p:txBody>
      </p:sp>
    </p:spTree>
    <p:extLst>
      <p:ext uri="{BB962C8B-B14F-4D97-AF65-F5344CB8AC3E}">
        <p14:creationId xmlns:p14="http://schemas.microsoft.com/office/powerpoint/2010/main" val="1360125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>
              <a:buClr>
                <a:schemeClr val="dk1"/>
              </a:buClr>
              <a:buSzPts val="3900"/>
            </a:pPr>
            <a:r>
              <a:rPr lang="en-US" sz="3538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</a:t>
            </a:r>
            <a:endParaRPr sz="3538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6A01BE-EFF2-6C5C-5870-80F624E2F6DE}"/>
              </a:ext>
            </a:extLst>
          </p:cNvPr>
          <p:cNvSpPr txBox="1"/>
          <p:nvPr/>
        </p:nvSpPr>
        <p:spPr>
          <a:xfrm>
            <a:off x="2249357" y="1808830"/>
            <a:ext cx="7984198" cy="23539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What happens if we use a simple classifier that just predicts randomly on a disease? </a:t>
            </a:r>
          </a:p>
          <a:p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For example, say you are trying to predict a particular disease. </a:t>
            </a:r>
          </a:p>
          <a:p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Assume you have features like age, gender and medications. </a:t>
            </a: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You have to predict whether this patient will get a disease or not. </a:t>
            </a: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Assume the disease occurs in 90% of the population. </a:t>
            </a:r>
          </a:p>
          <a:p>
            <a:pPr marL="311079" indent="-311079">
              <a:buFont typeface="+mj-lt"/>
              <a:buAutoNum type="arabicPeriod"/>
            </a:pPr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How should you build your algorithm? What metric should you look at? </a:t>
            </a:r>
          </a:p>
        </p:txBody>
      </p:sp>
    </p:spTree>
    <p:extLst>
      <p:ext uri="{BB962C8B-B14F-4D97-AF65-F5344CB8AC3E}">
        <p14:creationId xmlns:p14="http://schemas.microsoft.com/office/powerpoint/2010/main" val="685991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>
              <a:buClr>
                <a:schemeClr val="dk1"/>
              </a:buClr>
              <a:buSzPts val="3900"/>
            </a:pPr>
            <a:r>
              <a:rPr lang="en-US" sz="3538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</a:t>
            </a:r>
            <a:endParaRPr sz="3538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6A01BE-EFF2-6C5C-5870-80F624E2F6DE}"/>
              </a:ext>
            </a:extLst>
          </p:cNvPr>
          <p:cNvSpPr txBox="1"/>
          <p:nvPr/>
        </p:nvSpPr>
        <p:spPr>
          <a:xfrm>
            <a:off x="2249357" y="1808831"/>
            <a:ext cx="7984198" cy="4112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What happens if we use a simple classifier that just predicts randomly on a disease?</a:t>
            </a:r>
          </a:p>
          <a:p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For example, say you are trying to predict a particular disease. </a:t>
            </a:r>
          </a:p>
          <a:p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Assume you have features like age, gender and medications. </a:t>
            </a: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You have to predict whether this patient will get a disease or not. </a:t>
            </a: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Assume the disease occurs in 90% of the population. </a:t>
            </a:r>
          </a:p>
          <a:p>
            <a:pPr marL="311079" indent="-311079">
              <a:buFont typeface="+mj-lt"/>
              <a:buAutoNum type="arabicPeriod"/>
            </a:pPr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How should you build your algorithm? What metric should you look at? </a:t>
            </a:r>
          </a:p>
          <a:p>
            <a:pPr marL="311079" indent="-311079">
              <a:buFont typeface="+mj-lt"/>
              <a:buAutoNum type="arabicPeriod"/>
            </a:pPr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11079" indent="-311079">
              <a:buFont typeface="+mj-lt"/>
              <a:buAutoNum type="arabicPeriod"/>
            </a:pPr>
            <a:r>
              <a:rPr lang="en-US" sz="1633" b="1" dirty="0">
                <a:latin typeface="Calibri" panose="020F0502020204030204" pitchFamily="34" charset="0"/>
                <a:cs typeface="Calibri" panose="020F0502020204030204" pitchFamily="34" charset="0"/>
              </a:rPr>
              <a:t>Answer</a:t>
            </a: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: You should look at class-specific error (sensitivity/specificity). </a:t>
            </a:r>
          </a:p>
          <a:p>
            <a:pPr lvl="2"/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	a. This is unbalanced data. </a:t>
            </a:r>
          </a:p>
          <a:p>
            <a:pPr lvl="2"/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	b. Even an algorithm that randomly outputs 1 [the person has disease], 	(regardless of the input features), would give 90% accuracy on the data.</a:t>
            </a:r>
          </a:p>
        </p:txBody>
      </p:sp>
    </p:spTree>
    <p:extLst>
      <p:ext uri="{BB962C8B-B14F-4D97-AF65-F5344CB8AC3E}">
        <p14:creationId xmlns:p14="http://schemas.microsoft.com/office/powerpoint/2010/main" val="1337572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>
              <a:buClr>
                <a:schemeClr val="dk1"/>
              </a:buClr>
              <a:buSzPts val="3900"/>
            </a:pPr>
            <a:r>
              <a:rPr lang="en-US" sz="3538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</a:t>
            </a:r>
            <a:endParaRPr sz="3538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6A01BE-EFF2-6C5C-5870-80F624E2F6DE}"/>
              </a:ext>
            </a:extLst>
          </p:cNvPr>
          <p:cNvSpPr txBox="1"/>
          <p:nvPr/>
        </p:nvSpPr>
        <p:spPr>
          <a:xfrm>
            <a:off x="2249357" y="1808831"/>
            <a:ext cx="7984198" cy="846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What is the sensitivity for the cases we talked about?</a:t>
            </a:r>
          </a:p>
          <a:p>
            <a:pPr marL="342900" indent="-342900"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What is the specificity?</a:t>
            </a:r>
          </a:p>
          <a:p>
            <a:pPr marL="342900" indent="-342900">
              <a:buAutoNum type="arabicPeriod"/>
            </a:pPr>
            <a:r>
              <a:rPr lang="en-US" sz="1633" dirty="0">
                <a:latin typeface="Calibri" panose="020F0502020204030204" pitchFamily="34" charset="0"/>
                <a:cs typeface="Calibri" panose="020F0502020204030204" pitchFamily="34" charset="0"/>
              </a:rPr>
              <a:t>Fixes to balance the data (</a:t>
            </a:r>
            <a:r>
              <a:rPr lang="en-US" sz="1633" dirty="0" err="1">
                <a:latin typeface="Calibri" panose="020F0502020204030204" pitchFamily="34" charset="0"/>
                <a:cs typeface="Calibri" panose="020F0502020204030204" pitchFamily="34" charset="0"/>
              </a:rPr>
              <a:t>downsample</a:t>
            </a:r>
            <a:r>
              <a:rPr lang="en-US" sz="1633">
                <a:latin typeface="Calibri" panose="020F0502020204030204" pitchFamily="34" charset="0"/>
                <a:cs typeface="Calibri" panose="020F0502020204030204" pitchFamily="34" charset="0"/>
              </a:rPr>
              <a:t>, etc.)</a:t>
            </a:r>
            <a:endParaRPr lang="en-US" sz="1633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21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1BDAE526-3118-061A-88EC-2DC089C8F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977" y="1257252"/>
            <a:ext cx="7050980" cy="4246357"/>
          </a:xfrm>
          <a:prstGeom prst="rect">
            <a:avLst/>
          </a:prstGeom>
        </p:spPr>
      </p:pic>
      <p:sp>
        <p:nvSpPr>
          <p:cNvPr id="2" name="Google Shape;153;g9fb0f6b5dc_0_147">
            <a:extLst>
              <a:ext uri="{FF2B5EF4-FFF2-40B4-BE49-F238E27FC236}">
                <a16:creationId xmlns:a16="http://schemas.microsoft.com/office/drawing/2014/main" id="{12760B30-4975-631F-6546-379F1003B2CE}"/>
              </a:ext>
            </a:extLst>
          </p:cNvPr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prstClr val="black"/>
              </a:buClr>
              <a:buSzPts val="3900"/>
            </a:pPr>
            <a:r>
              <a:rPr lang="en-US" sz="3538" kern="0" dirty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t>A fundamental concept in machine learning</a:t>
            </a:r>
            <a:endParaRPr sz="3538" kern="0" dirty="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8241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prstClr val="black"/>
              </a:buClr>
              <a:buSzPts val="3900"/>
            </a:pPr>
            <a:r>
              <a:rPr lang="en-US" sz="3538" kern="0" dirty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t>Applications of this concept</a:t>
            </a:r>
            <a:endParaRPr sz="3538" kern="0" dirty="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60EE9BD1-CBF8-FF85-CF59-6D1FAAEE909C}"/>
              </a:ext>
            </a:extLst>
          </p:cNvPr>
          <p:cNvSpPr txBox="1"/>
          <p:nvPr/>
        </p:nvSpPr>
        <p:spPr>
          <a:xfrm>
            <a:off x="1615690" y="6291776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kern="0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becominghuman.ai</a:t>
            </a: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/a-quick-introduction-to-the-large-language-model-chatgpt-a2f5f54b4d5e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5CFE4A5-8DFF-96FF-3B73-D248A5973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5922" y="1136280"/>
            <a:ext cx="6384190" cy="476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7F484F8-8500-415E-3E74-C6FD8F29AB15}"/>
              </a:ext>
            </a:extLst>
          </p:cNvPr>
          <p:cNvSpPr txBox="1"/>
          <p:nvPr/>
        </p:nvSpPr>
        <p:spPr>
          <a:xfrm>
            <a:off x="1836820" y="3429000"/>
            <a:ext cx="1576179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9544">
              <a:buClr>
                <a:srgbClr val="000000"/>
              </a:buClr>
            </a:pPr>
            <a:r>
              <a:rPr lang="en-US" sz="1270" b="1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I saw a cat on a 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E8FE7D-843B-5B8E-4B67-5E34C1FAF130}"/>
              </a:ext>
            </a:extLst>
          </p:cNvPr>
          <p:cNvSpPr txBox="1"/>
          <p:nvPr/>
        </p:nvSpPr>
        <p:spPr>
          <a:xfrm>
            <a:off x="9371692" y="3452043"/>
            <a:ext cx="1184457" cy="287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29544">
              <a:buClr>
                <a:srgbClr val="000000"/>
              </a:buClr>
            </a:pPr>
            <a:r>
              <a:rPr lang="en-US" sz="1270" b="1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mat</a:t>
            </a:r>
          </a:p>
        </p:txBody>
      </p:sp>
    </p:spTree>
    <p:extLst>
      <p:ext uri="{BB962C8B-B14F-4D97-AF65-F5344CB8AC3E}">
        <p14:creationId xmlns:p14="http://schemas.microsoft.com/office/powerpoint/2010/main" val="24166057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prstClr val="black"/>
              </a:buClr>
              <a:buSzPts val="3900"/>
            </a:pPr>
            <a:r>
              <a:rPr lang="en-US" sz="3538" kern="0" dirty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t>Applications of this concept</a:t>
            </a:r>
            <a:endParaRPr sz="3538" kern="0" dirty="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16935B-2493-C57F-38C9-9249F1F9D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521" y="848250"/>
            <a:ext cx="9144960" cy="516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60EE9BD1-CBF8-FF85-CF59-6D1FAAEE909C}"/>
              </a:ext>
            </a:extLst>
          </p:cNvPr>
          <p:cNvSpPr txBox="1"/>
          <p:nvPr/>
        </p:nvSpPr>
        <p:spPr>
          <a:xfrm>
            <a:off x="1615690" y="6291776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https://ashukumar27.medium.com/decoding-large-language-models-quantization-ff58964c0f31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28018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prstClr val="black"/>
              </a:buClr>
              <a:buSzPts val="3900"/>
            </a:pPr>
            <a:r>
              <a:rPr lang="en-US" sz="3538" kern="0" dirty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t>A fundamental concept in machine learning</a:t>
            </a:r>
            <a:endParaRPr sz="3538" kern="0" dirty="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diagram of a performance&#10;&#10;Description automatically generated with medium confidence">
            <a:extLst>
              <a:ext uri="{FF2B5EF4-FFF2-40B4-BE49-F238E27FC236}">
                <a16:creationId xmlns:a16="http://schemas.microsoft.com/office/drawing/2014/main" id="{CA4C6C0E-6986-8B5E-18F6-AB47A5205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7443" y="2305682"/>
            <a:ext cx="6037114" cy="2246636"/>
          </a:xfrm>
          <a:prstGeom prst="rect">
            <a:avLst/>
          </a:prstGeom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D3055E75-D71B-94D5-DBA8-3555CD2FE181}"/>
              </a:ext>
            </a:extLst>
          </p:cNvPr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67878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1836820" y="270655"/>
            <a:ext cx="8518438" cy="744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prstClr val="black"/>
              </a:buClr>
              <a:buSzPts val="3900"/>
            </a:pPr>
            <a:r>
              <a:rPr lang="en-US" sz="3538" kern="0">
                <a:solidFill>
                  <a:prstClr val="black"/>
                </a:solidFill>
                <a:latin typeface="Calibri"/>
                <a:ea typeface="Calibri"/>
                <a:cs typeface="Calibri"/>
                <a:sym typeface="Calibri"/>
              </a:rPr>
              <a:t>Hypothesis</a:t>
            </a:r>
            <a:endParaRPr sz="3538" kern="0">
              <a:solidFill>
                <a:prstClr val="black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9fb0f6b5dc_0_147"/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West et al., </a:t>
            </a:r>
            <a:r>
              <a:rPr lang="en-US" sz="1633" i="1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Nature Medicine</a:t>
            </a: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2017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diagram of different colors and sizes&#10;&#10;Description automatically generated with medium confidence">
            <a:extLst>
              <a:ext uri="{FF2B5EF4-FFF2-40B4-BE49-F238E27FC236}">
                <a16:creationId xmlns:a16="http://schemas.microsoft.com/office/drawing/2014/main" id="{36093BEF-D461-3063-BD2D-E62E030A7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343" y="1"/>
            <a:ext cx="3773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48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88B2507E-0F2B-F809-EBDD-126B4F46C873}"/>
              </a:ext>
            </a:extLst>
          </p:cNvPr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C9FB58-3210-A21A-E29D-2F77134CC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82" y="391886"/>
            <a:ext cx="6199832" cy="51887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9ED246-1070-CA0D-6E33-03EF87D6CB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5763" y="437244"/>
            <a:ext cx="5845223" cy="41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27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88B2507E-0F2B-F809-EBDD-126B4F46C873}"/>
              </a:ext>
            </a:extLst>
          </p:cNvPr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diagram of a structure&#10;&#10;Description automatically generated">
            <a:extLst>
              <a:ext uri="{FF2B5EF4-FFF2-40B4-BE49-F238E27FC236}">
                <a16:creationId xmlns:a16="http://schemas.microsoft.com/office/drawing/2014/main" id="{7800A9D7-3CD4-EF8D-E715-E0D3C5215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337" y="944336"/>
            <a:ext cx="9571264" cy="462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555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B551865A-0F41-46AD-2947-7243630A07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127" y="1212608"/>
            <a:ext cx="9029748" cy="514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1E98D5B0-2D94-D555-5CED-A6BA8EFA74FC}"/>
              </a:ext>
            </a:extLst>
          </p:cNvPr>
          <p:cNvSpPr txBox="1"/>
          <p:nvPr/>
        </p:nvSpPr>
        <p:spPr>
          <a:xfrm>
            <a:off x="1615690" y="6430030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/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towardsdatascience.com</a:t>
            </a:r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/a-visual-guide-to-random-forests-b3965f453135</a:t>
            </a:r>
            <a:endParaRPr sz="1633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85497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11296" y="635621"/>
            <a:ext cx="5303254" cy="517450"/>
          </a:xfrm>
          <a:prstGeom prst="rect">
            <a:avLst/>
          </a:prstGeom>
        </p:spPr>
        <p:txBody>
          <a:bodyPr vert="horz" wrap="square" lIns="0" tIns="9526" rIns="0" bIns="0" rtlCol="0">
            <a:spAutoFit/>
          </a:bodyPr>
          <a:lstStyle/>
          <a:p>
            <a:pPr marL="9526">
              <a:spcBef>
                <a:spcPts val="75"/>
              </a:spcBef>
            </a:pPr>
            <a:r>
              <a:rPr lang="en-GB" spc="-7" dirty="0"/>
              <a:t>Random Forests</a:t>
            </a:r>
            <a:endParaRPr spc="-7" dirty="0"/>
          </a:p>
        </p:txBody>
      </p:sp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7DA5F764-400F-E3C8-D6D7-C2429B6EF39F}"/>
              </a:ext>
            </a:extLst>
          </p:cNvPr>
          <p:cNvSpPr txBox="1"/>
          <p:nvPr/>
        </p:nvSpPr>
        <p:spPr>
          <a:xfrm>
            <a:off x="1615690" y="6291776"/>
            <a:ext cx="8995183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/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633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towardsdatascience.com</a:t>
            </a:r>
            <a:r>
              <a:rPr lang="en-US" sz="1633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/a-visual-guide-to-random-forests-b3965f453135</a:t>
            </a:r>
            <a:endParaRPr sz="1633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CD0AF7-0DE6-B678-8343-DC3361CC3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4170" y="1297577"/>
            <a:ext cx="8995183" cy="4815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1718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g9fb0f6b5dc_0_147">
            <a:extLst>
              <a:ext uri="{FF2B5EF4-FFF2-40B4-BE49-F238E27FC236}">
                <a16:creationId xmlns:a16="http://schemas.microsoft.com/office/drawing/2014/main" id="{88B2507E-0F2B-F809-EBDD-126B4F46C873}"/>
              </a:ext>
            </a:extLst>
          </p:cNvPr>
          <p:cNvSpPr txBox="1"/>
          <p:nvPr/>
        </p:nvSpPr>
        <p:spPr>
          <a:xfrm>
            <a:off x="2564991" y="6441552"/>
            <a:ext cx="7282039" cy="338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1" tIns="45699" rIns="91421" bIns="45699" anchor="t" anchorCtr="0">
            <a:noAutofit/>
          </a:bodyPr>
          <a:lstStyle/>
          <a:p>
            <a:pPr algn="ctr" defTabSz="829544">
              <a:buClr>
                <a:srgbClr val="000000"/>
              </a:buClr>
            </a:pPr>
            <a:r>
              <a:rPr lang="en-US" sz="1633" kern="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633" kern="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AF538AB-A083-EF62-4D6A-CF8A52A5D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945" y="391886"/>
            <a:ext cx="7772400" cy="575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033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1710</Words>
  <Application>Microsoft Macintosh PowerPoint</Application>
  <PresentationFormat>Widescreen</PresentationFormat>
  <Paragraphs>90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Office Theme</vt:lpstr>
      <vt:lpstr>1_Office Theme</vt:lpstr>
      <vt:lpstr>Supervisions/revision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Random Forests</vt:lpstr>
      <vt:lpstr>PowerPoint Presentation</vt:lpstr>
      <vt:lpstr>PowerPoint Presentation</vt:lpstr>
      <vt:lpstr>PowerPoint Presentation</vt:lpstr>
      <vt:lpstr>Bagging</vt:lpstr>
      <vt:lpstr>PowerPoint Presentation</vt:lpstr>
      <vt:lpstr>Bagging</vt:lpstr>
      <vt:lpstr>Solution</vt:lpstr>
      <vt:lpstr>Random forests + Bagging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Supervisions/revision</dc:title>
  <dc:creator>Soumya Banerjee</dc:creator>
  <cp:lastModifiedBy>Soumya Banerjee</cp:lastModifiedBy>
  <cp:revision>9</cp:revision>
  <dcterms:created xsi:type="dcterms:W3CDTF">2024-01-17T08:05:36Z</dcterms:created>
  <dcterms:modified xsi:type="dcterms:W3CDTF">2024-05-01T13:22:54Z</dcterms:modified>
</cp:coreProperties>
</file>

<file path=docProps/thumbnail.jpeg>
</file>